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464" r:id="rId2"/>
    <p:sldId id="449" r:id="rId3"/>
    <p:sldId id="477" r:id="rId4"/>
    <p:sldId id="425" r:id="rId5"/>
    <p:sldId id="482" r:id="rId6"/>
    <p:sldId id="483" r:id="rId7"/>
    <p:sldId id="284" r:id="rId8"/>
    <p:sldId id="423" r:id="rId9"/>
    <p:sldId id="480" r:id="rId10"/>
    <p:sldId id="40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02"/>
    <p:restoredTop sz="94671"/>
  </p:normalViewPr>
  <p:slideViewPr>
    <p:cSldViewPr snapToGrid="0" snapToObjects="1">
      <p:cViewPr varScale="1">
        <p:scale>
          <a:sx n="112" d="100"/>
          <a:sy n="112" d="100"/>
        </p:scale>
        <p:origin x="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863E3-CD70-5A43-8AD4-E85151009B76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8B50D-0D10-5F47-BEB1-E9DD56442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2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5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2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3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CF6-BE6F-D54C-9823-9A2500F49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96CF0-6E3A-2E4B-A5A5-014BFBAE5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2B12B-7391-584F-89C5-14E0AA21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A1171-13DF-554F-AF9E-5D6AE5ED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5D2FA-CC1F-674F-907E-F160CF71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7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98B5-D8E5-2E4D-BE51-A8D1F03B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8A48D-418C-154F-9AE0-49F3A9871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3E5FB-DD76-4B4C-A65C-A966BBBA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7D775-96FE-C54C-8A3E-BD9FC7F0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7D525-DE13-DC47-838B-3BA59C2A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2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88AEC-FFDA-B341-A88C-46D947F8C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D5406-34EC-2C43-826C-CB1A2945F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1E5B-F156-A241-9E96-E17CC190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4445F-A6CE-C947-80E8-6535EB62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70EFE-BA94-A646-8762-C1A41303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3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121B-4EC9-194C-9980-95F8BD2B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0EDA5-0451-BA43-9CC6-D18FECEEE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1BBDB-F2C0-544D-BE93-0E09EA78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0FE99-BD59-4249-864C-26C18A14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170DC-36C2-B648-B9A7-5A133376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4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61DB-5BFF-8841-B173-DCD45416F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7429E-810A-3349-A0AD-13DAA8C7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F1703-C552-0942-BA50-AFF23B31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26784-357A-1040-B838-FC306936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1183F-83C0-F046-AD8E-4DE4BC5E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8B90-1518-2041-B1A4-37FA0089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09048-16FA-2B46-BBC9-E5CECAF26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E95C0-D04E-0942-8DC4-8D311C0E9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169D1-705C-2240-97E8-487A85F5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DB459-DBAC-B848-946E-543D4CC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E0798-3C06-8046-A33A-7CAFBB01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2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240B-66A1-A544-867F-F3334D62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9D2F2-0889-C94D-A438-71021FE17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5F84F-D76A-ED4E-959B-51A9FD256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33046-64B1-594B-97E2-94B37E8DF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86370-FBCF-7E49-9F3A-FC008A33B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10153-6836-614E-8EE1-2076E54D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6FBDE-E323-254E-BFF5-6A771532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218BA-70A0-B447-A0FD-89B11EEB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D84B-1A10-624D-BC41-AD31BDEC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66846-52B8-DC4A-A1B0-CA96F237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0CB7-8976-784B-B77E-18C19815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78F75-BBE3-334C-97DE-F2EDC3EA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1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62086-CC12-A34F-96E1-B75B035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22407-5B26-8048-BD09-388CCF4F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A155-FDE8-E542-8969-7DF0F0C2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25F3-8045-124B-A554-96CD5E03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C188F-CC83-3047-82E6-1DA6B18B1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59C1B-B73F-624B-BBC6-2F1E85066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4C642-4A8E-2547-A9FF-1C820C19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0F6BD-53DF-7144-94FD-E27781B9E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666AB-BCF7-6D46-A141-17DF5C75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3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4FB-7407-934B-854C-593DC6B4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000E06-BD5B-3D4D-AF24-E38D4B08F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88D18-D079-6B47-95F6-76DB43744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7DAD5-F922-E141-943D-FEF857EE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0F16A-71FF-7A49-B481-968F7312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BE98D-FE0E-9A4D-BB9A-D45D5721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5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087AA9-530F-9542-A1D8-7C344CD3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F0C50-E9F5-4847-B1DE-FEE2D8EE8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0E8ED-C4B6-2742-B7AC-F158DD842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9547B-4A68-4644-9099-7E7F2E9E14E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564F3-1FAF-9049-945F-3F18569C5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6E501-413A-ED42-90EC-923D2A315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arth.nullschool.net/#current/wind/surface/level/orthographic=-38.58,49.12,64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https://upload.wikimedia.org/wikipedia/commons/thumb/b/bb/Radiative-forcings.svg/600px-Radiative-forcings.svg.png">
            <a:extLst>
              <a:ext uri="{FF2B5EF4-FFF2-40B4-BE49-F238E27FC236}">
                <a16:creationId xmlns:a16="http://schemas.microsoft.com/office/drawing/2014/main" id="{494C82C4-7894-0D4D-9893-C51BF1045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9"/>
          <a:stretch/>
        </p:blipFill>
        <p:spPr bwMode="auto">
          <a:xfrm>
            <a:off x="550024" y="777544"/>
            <a:ext cx="8033905" cy="576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904C8C-197B-BC43-91C3-FF006E280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57" y="-510"/>
            <a:ext cx="5225148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Recap: anthropogenic radiative forcings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43102A-62DD-975D-D462-AC47D6FBAC07}"/>
              </a:ext>
            </a:extLst>
          </p:cNvPr>
          <p:cNvSpPr txBox="1"/>
          <p:nvPr/>
        </p:nvSpPr>
        <p:spPr>
          <a:xfrm>
            <a:off x="8583929" y="1851660"/>
            <a:ext cx="2948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want to flesh out for you where these gases/aerosols occur in the context of the vertical and horizontal structure of the atmosphere. </a:t>
            </a:r>
          </a:p>
        </p:txBody>
      </p:sp>
    </p:spTree>
    <p:extLst>
      <p:ext uri="{BB962C8B-B14F-4D97-AF65-F5344CB8AC3E}">
        <p14:creationId xmlns:p14="http://schemas.microsoft.com/office/powerpoint/2010/main" val="816740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hadley cells">
            <a:extLst>
              <a:ext uri="{FF2B5EF4-FFF2-40B4-BE49-F238E27FC236}">
                <a16:creationId xmlns:a16="http://schemas.microsoft.com/office/drawing/2014/main" id="{0D9EC2BC-8EFE-C049-BB52-1C48111E6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345" y="955008"/>
            <a:ext cx="8672950" cy="556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8478F5-33F5-F64A-AF96-85BB0C67B9EF}"/>
              </a:ext>
            </a:extLst>
          </p:cNvPr>
          <p:cNvSpPr/>
          <p:nvPr/>
        </p:nvSpPr>
        <p:spPr>
          <a:xfrm>
            <a:off x="27705" y="1628248"/>
            <a:ext cx="34913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Uplift zones</a:t>
            </a:r>
            <a:r>
              <a:rPr lang="en-US" sz="2400" dirty="0"/>
              <a:t> </a:t>
            </a:r>
          </a:p>
          <a:p>
            <a:r>
              <a:rPr lang="en-US" sz="2400" dirty="0"/>
              <a:t>Rising air tends to make </a:t>
            </a:r>
            <a:r>
              <a:rPr lang="en-US" sz="2400" b="1" dirty="0"/>
              <a:t>cloudy skies, storms, and wet climates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b="1" dirty="0"/>
              <a:t>Subsidence zones</a:t>
            </a:r>
            <a:r>
              <a:rPr lang="en-US" sz="2400" dirty="0"/>
              <a:t> </a:t>
            </a:r>
          </a:p>
          <a:p>
            <a:r>
              <a:rPr lang="en-US" sz="2400" dirty="0"/>
              <a:t>Descending air tends to make </a:t>
            </a:r>
            <a:r>
              <a:rPr lang="en-US" sz="2400" b="1" dirty="0"/>
              <a:t>clear skies </a:t>
            </a:r>
            <a:r>
              <a:rPr lang="en-US" sz="2400" dirty="0"/>
              <a:t>and </a:t>
            </a:r>
            <a:r>
              <a:rPr lang="en-US" sz="2400" b="1" dirty="0"/>
              <a:t>dry climates</a:t>
            </a:r>
            <a:r>
              <a:rPr lang="en-US" sz="2400" dirty="0"/>
              <a:t>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2046F-C600-1922-181D-00DAB217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8006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Horizontal structure: Polar, </a:t>
            </a:r>
            <a:r>
              <a:rPr lang="en-US" sz="2400" b="1" dirty="0" err="1">
                <a:latin typeface="+mn-lt"/>
              </a:rPr>
              <a:t>Ferrel</a:t>
            </a:r>
            <a:r>
              <a:rPr lang="en-US" sz="2400" b="1" dirty="0">
                <a:latin typeface="+mn-lt"/>
              </a:rPr>
              <a:t>, and Hadley cells</a:t>
            </a:r>
          </a:p>
        </p:txBody>
      </p:sp>
    </p:spTree>
    <p:extLst>
      <p:ext uri="{BB962C8B-B14F-4D97-AF65-F5344CB8AC3E}">
        <p14:creationId xmlns:p14="http://schemas.microsoft.com/office/powerpoint/2010/main" val="284028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2E5FF8-6C0C-71A0-7367-8C07FC6CAF67}"/>
              </a:ext>
            </a:extLst>
          </p:cNvPr>
          <p:cNvSpPr txBox="1"/>
          <p:nvPr/>
        </p:nvSpPr>
        <p:spPr>
          <a:xfrm>
            <a:off x="6344497" y="1419612"/>
            <a:ext cx="52719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Together, the Troposphere and Stratosphere contain most (95%) of the air! </a:t>
            </a:r>
          </a:p>
          <a:p>
            <a:endParaRPr lang="en-US" sz="2400" dirty="0"/>
          </a:p>
          <a:p>
            <a:r>
              <a:rPr lang="en-US" sz="2400" dirty="0"/>
              <a:t>However, their thickness spans less than 1% of Earth’s radius (~6000 km) – like the skin of an apple.</a:t>
            </a:r>
          </a:p>
          <a:p>
            <a:endParaRPr lang="en-US" sz="2400" dirty="0"/>
          </a:p>
          <a:p>
            <a:r>
              <a:rPr lang="en-US" sz="2400" dirty="0"/>
              <a:t>For comparison, Seattle is all of 50 km from Tacoma (horizontally).</a:t>
            </a:r>
          </a:p>
        </p:txBody>
      </p:sp>
      <p:pic>
        <p:nvPicPr>
          <p:cNvPr id="1030" name="Picture 6" descr="Structure of atmosphere by Muhammad Fahad Ansari 12IEEM14">
            <a:extLst>
              <a:ext uri="{FF2B5EF4-FFF2-40B4-BE49-F238E27FC236}">
                <a16:creationId xmlns:a16="http://schemas.microsoft.com/office/drawing/2014/main" id="{014E0AFD-5B3D-7E6C-5655-AF3E11D5E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6"/>
          <a:stretch/>
        </p:blipFill>
        <p:spPr bwMode="auto">
          <a:xfrm>
            <a:off x="0" y="1500343"/>
            <a:ext cx="6141154" cy="42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C1A2EA1-BF2A-519F-C724-0DD049B68EE2}"/>
              </a:ext>
            </a:extLst>
          </p:cNvPr>
          <p:cNvSpPr/>
          <p:nvPr/>
        </p:nvSpPr>
        <p:spPr>
          <a:xfrm>
            <a:off x="4000500" y="4848951"/>
            <a:ext cx="1372447" cy="297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99E47-F68E-F697-F75E-85DA4B79750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Vertical (we looked at this before): the </a:t>
            </a:r>
            <a:r>
              <a:rPr lang="en-US" sz="2400" b="1" dirty="0" err="1"/>
              <a:t>troposphere+stratosphere</a:t>
            </a:r>
            <a:endParaRPr 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7F6FC0-0FDD-C569-7DA5-A40E1A2A09CC}"/>
              </a:ext>
            </a:extLst>
          </p:cNvPr>
          <p:cNvGrpSpPr/>
          <p:nvPr/>
        </p:nvGrpSpPr>
        <p:grpSpPr>
          <a:xfrm>
            <a:off x="3448754" y="5461782"/>
            <a:ext cx="2506275" cy="378384"/>
            <a:chOff x="3448754" y="5461782"/>
            <a:chExt cx="2506275" cy="3783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8B667F-F05C-30F6-E2A4-FD7716D1B475}"/>
                </a:ext>
              </a:extLst>
            </p:cNvPr>
            <p:cNvSpPr txBox="1"/>
            <p:nvPr/>
          </p:nvSpPr>
          <p:spPr>
            <a:xfrm>
              <a:off x="5052906" y="5461782"/>
              <a:ext cx="902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Seattle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CB0351-6AF3-F2C0-6836-62F3BBA47644}"/>
                </a:ext>
              </a:extLst>
            </p:cNvPr>
            <p:cNvSpPr txBox="1"/>
            <p:nvPr/>
          </p:nvSpPr>
          <p:spPr>
            <a:xfrm>
              <a:off x="3448754" y="5470834"/>
              <a:ext cx="902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Tacoma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01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7A86F-C83F-A043-9A93-0692C40DEDE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Vertical (we looked at this before): the </a:t>
            </a:r>
            <a:r>
              <a:rPr lang="en-US" sz="2400" b="1" dirty="0" err="1"/>
              <a:t>troposphere+stratosphere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026D1-9190-2D50-C3BE-257AAC9F39F4}"/>
              </a:ext>
            </a:extLst>
          </p:cNvPr>
          <p:cNvSpPr txBox="1"/>
          <p:nvPr/>
        </p:nvSpPr>
        <p:spPr>
          <a:xfrm>
            <a:off x="5372947" y="5516880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Earth’s surface</a:t>
            </a:r>
          </a:p>
        </p:txBody>
      </p:sp>
      <p:pic>
        <p:nvPicPr>
          <p:cNvPr id="1030" name="Picture 6" descr="Structure of atmosphere by Muhammad Fahad Ansari 12IEEM14">
            <a:extLst>
              <a:ext uri="{FF2B5EF4-FFF2-40B4-BE49-F238E27FC236}">
                <a16:creationId xmlns:a16="http://schemas.microsoft.com/office/drawing/2014/main" id="{014E0AFD-5B3D-7E6C-5655-AF3E11D5E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6"/>
          <a:stretch/>
        </p:blipFill>
        <p:spPr bwMode="auto">
          <a:xfrm>
            <a:off x="0" y="1500343"/>
            <a:ext cx="6141154" cy="42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C1A2EA1-BF2A-519F-C724-0DD049B68EE2}"/>
              </a:ext>
            </a:extLst>
          </p:cNvPr>
          <p:cNvSpPr/>
          <p:nvPr/>
        </p:nvSpPr>
        <p:spPr>
          <a:xfrm rot="16200000">
            <a:off x="3328085" y="4279004"/>
            <a:ext cx="1311390" cy="297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80A8D-FF4A-9D0F-C5E2-1C3BEC25ED2F}"/>
              </a:ext>
            </a:extLst>
          </p:cNvPr>
          <p:cNvSpPr txBox="1"/>
          <p:nvPr/>
        </p:nvSpPr>
        <p:spPr>
          <a:xfrm>
            <a:off x="6344497" y="1419612"/>
            <a:ext cx="52719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Together, the Troposphere and Stratosphere contain most (95%) of the air! </a:t>
            </a:r>
          </a:p>
          <a:p>
            <a:endParaRPr lang="en-US" sz="2400" dirty="0"/>
          </a:p>
          <a:p>
            <a:r>
              <a:rPr lang="en-US" sz="2400" dirty="0"/>
              <a:t>However, their thickness spans less than 1% of Earth’s radius (~6000 km) – like the skin of an apple.</a:t>
            </a:r>
          </a:p>
          <a:p>
            <a:endParaRPr lang="en-US" sz="2400" dirty="0"/>
          </a:p>
          <a:p>
            <a:r>
              <a:rPr lang="en-US" sz="2400" dirty="0"/>
              <a:t>For comparison, Seattle is all of 50 km from Tacoma (horizontally).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90B4C-6DC5-9AFA-A494-AE5063CEE69A}"/>
              </a:ext>
            </a:extLst>
          </p:cNvPr>
          <p:cNvGrpSpPr/>
          <p:nvPr/>
        </p:nvGrpSpPr>
        <p:grpSpPr>
          <a:xfrm>
            <a:off x="3448754" y="5461782"/>
            <a:ext cx="2506275" cy="378384"/>
            <a:chOff x="3448754" y="5461782"/>
            <a:chExt cx="2506275" cy="3783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642EB3-398C-74F3-AB1D-C06CCF7E0B8B}"/>
                </a:ext>
              </a:extLst>
            </p:cNvPr>
            <p:cNvSpPr txBox="1"/>
            <p:nvPr/>
          </p:nvSpPr>
          <p:spPr>
            <a:xfrm>
              <a:off x="5052906" y="5461782"/>
              <a:ext cx="902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Seattle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1AC63B-E86B-4D2B-3786-FB991C9E9C7C}"/>
                </a:ext>
              </a:extLst>
            </p:cNvPr>
            <p:cNvSpPr txBox="1"/>
            <p:nvPr/>
          </p:nvSpPr>
          <p:spPr>
            <a:xfrm>
              <a:off x="3448754" y="5470834"/>
              <a:ext cx="902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Tacoma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97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8B901-A414-8744-B782-19E79A5ED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50" y="1206398"/>
            <a:ext cx="8468018" cy="50381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8478F5-33F5-F64A-AF96-85BB0C67B9EF}"/>
              </a:ext>
            </a:extLst>
          </p:cNvPr>
          <p:cNvSpPr/>
          <p:nvPr/>
        </p:nvSpPr>
        <p:spPr>
          <a:xfrm>
            <a:off x="0" y="2273103"/>
            <a:ext cx="34913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vertical distance from the surface to the top of the troposphere is about the same as the horizontal distance from UPS to Federal Way.</a:t>
            </a:r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5F3AA2C7-7858-124B-A9C7-47CA06F30276}"/>
              </a:ext>
            </a:extLst>
          </p:cNvPr>
          <p:cNvSpPr/>
          <p:nvPr/>
        </p:nvSpPr>
        <p:spPr>
          <a:xfrm rot="14552967">
            <a:off x="7273029" y="1998793"/>
            <a:ext cx="404574" cy="3289734"/>
          </a:xfrm>
          <a:prstGeom prst="upDownArrow">
            <a:avLst>
              <a:gd name="adj1" fmla="val 50000"/>
              <a:gd name="adj2" fmla="val 31680"/>
            </a:avLst>
          </a:prstGeom>
          <a:solidFill>
            <a:srgbClr val="FF0000">
              <a:alpha val="6094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205C0-599E-8DCA-E6A7-559BDFA3608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troposphere alone contains 75% of the atmosphere’s mass!</a:t>
            </a:r>
          </a:p>
        </p:txBody>
      </p:sp>
    </p:spTree>
    <p:extLst>
      <p:ext uri="{BB962C8B-B14F-4D97-AF65-F5344CB8AC3E}">
        <p14:creationId xmlns:p14="http://schemas.microsoft.com/office/powerpoint/2010/main" val="336354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7A86F-C83F-A043-9A93-0692C40DEDE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Vertical (we looked at this before): the </a:t>
            </a:r>
            <a:r>
              <a:rPr lang="en-US" sz="2400" b="1" dirty="0" err="1"/>
              <a:t>troposphere+stratosphere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026D1-9190-2D50-C3BE-257AAC9F39F4}"/>
              </a:ext>
            </a:extLst>
          </p:cNvPr>
          <p:cNvSpPr txBox="1"/>
          <p:nvPr/>
        </p:nvSpPr>
        <p:spPr>
          <a:xfrm>
            <a:off x="5372947" y="5516880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Earth’s surface</a:t>
            </a:r>
          </a:p>
        </p:txBody>
      </p:sp>
      <p:pic>
        <p:nvPicPr>
          <p:cNvPr id="1030" name="Picture 6" descr="Structure of atmosphere by Muhammad Fahad Ansari 12IEEM14">
            <a:extLst>
              <a:ext uri="{FF2B5EF4-FFF2-40B4-BE49-F238E27FC236}">
                <a16:creationId xmlns:a16="http://schemas.microsoft.com/office/drawing/2014/main" id="{014E0AFD-5B3D-7E6C-5655-AF3E11D5E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6"/>
          <a:stretch/>
        </p:blipFill>
        <p:spPr bwMode="auto">
          <a:xfrm>
            <a:off x="0" y="1500343"/>
            <a:ext cx="6141154" cy="42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80A8D-FF4A-9D0F-C5E2-1C3BEC25ED2F}"/>
              </a:ext>
            </a:extLst>
          </p:cNvPr>
          <p:cNvSpPr txBox="1"/>
          <p:nvPr/>
        </p:nvSpPr>
        <p:spPr>
          <a:xfrm>
            <a:off x="6344497" y="1419612"/>
            <a:ext cx="52719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Together, the Troposphere and Stratosphere contain most (95%) of the air! </a:t>
            </a:r>
          </a:p>
          <a:p>
            <a:endParaRPr lang="en-US" sz="2400" dirty="0"/>
          </a:p>
          <a:p>
            <a:r>
              <a:rPr lang="en-US" sz="2400" dirty="0"/>
              <a:t>However, their thickness spans less than 1% of Earth’s radius (~6000 km) – like the skin of an apple.</a:t>
            </a:r>
          </a:p>
          <a:p>
            <a:endParaRPr lang="en-US" sz="2400" dirty="0"/>
          </a:p>
          <a:p>
            <a:r>
              <a:rPr lang="en-US" sz="2400" dirty="0"/>
              <a:t>For comparison, Seattle is all of 50 km from Tacoma (horizontally).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F11F5-9A9A-24D9-5023-4C319FBE7743}"/>
              </a:ext>
            </a:extLst>
          </p:cNvPr>
          <p:cNvGrpSpPr/>
          <p:nvPr/>
        </p:nvGrpSpPr>
        <p:grpSpPr>
          <a:xfrm>
            <a:off x="3448754" y="5462884"/>
            <a:ext cx="1924193" cy="377282"/>
            <a:chOff x="3448754" y="5462884"/>
            <a:chExt cx="1924193" cy="3772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A2B9FB-AA3E-10E5-C1C8-68BF87A993CA}"/>
                </a:ext>
              </a:extLst>
            </p:cNvPr>
            <p:cNvSpPr txBox="1"/>
            <p:nvPr/>
          </p:nvSpPr>
          <p:spPr>
            <a:xfrm>
              <a:off x="4267481" y="5462884"/>
              <a:ext cx="1105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Fed. Way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AB1706-10CD-C38F-3630-67AF7EECE7D6}"/>
                </a:ext>
              </a:extLst>
            </p:cNvPr>
            <p:cNvSpPr txBox="1"/>
            <p:nvPr/>
          </p:nvSpPr>
          <p:spPr>
            <a:xfrm>
              <a:off x="3448754" y="5470834"/>
              <a:ext cx="902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Tacoma</a:t>
              </a:r>
            </a:p>
          </p:txBody>
        </p:sp>
      </p:grpSp>
      <p:sp>
        <p:nvSpPr>
          <p:cNvPr id="8" name="Right Arrow 7">
            <a:extLst>
              <a:ext uri="{FF2B5EF4-FFF2-40B4-BE49-F238E27FC236}">
                <a16:creationId xmlns:a16="http://schemas.microsoft.com/office/drawing/2014/main" id="{763DFCC7-8C57-ECFC-98D1-E49DB0520D79}"/>
              </a:ext>
            </a:extLst>
          </p:cNvPr>
          <p:cNvSpPr/>
          <p:nvPr/>
        </p:nvSpPr>
        <p:spPr>
          <a:xfrm>
            <a:off x="3943750" y="4747349"/>
            <a:ext cx="369331" cy="297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7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C7A86F-C83F-A043-9A93-0692C40DEDE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Vertical (we looked at this before): the </a:t>
            </a:r>
            <a:r>
              <a:rPr lang="en-US" sz="2400" b="1" dirty="0" err="1"/>
              <a:t>troposphere+stratosphere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026D1-9190-2D50-C3BE-257AAC9F39F4}"/>
              </a:ext>
            </a:extLst>
          </p:cNvPr>
          <p:cNvSpPr txBox="1"/>
          <p:nvPr/>
        </p:nvSpPr>
        <p:spPr>
          <a:xfrm>
            <a:off x="5372947" y="5516880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Earth’s surface</a:t>
            </a:r>
          </a:p>
        </p:txBody>
      </p:sp>
      <p:pic>
        <p:nvPicPr>
          <p:cNvPr id="1030" name="Picture 6" descr="Structure of atmosphere by Muhammad Fahad Ansari 12IEEM14">
            <a:extLst>
              <a:ext uri="{FF2B5EF4-FFF2-40B4-BE49-F238E27FC236}">
                <a16:creationId xmlns:a16="http://schemas.microsoft.com/office/drawing/2014/main" id="{014E0AFD-5B3D-7E6C-5655-AF3E11D5E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6"/>
          <a:stretch/>
        </p:blipFill>
        <p:spPr bwMode="auto">
          <a:xfrm>
            <a:off x="0" y="1500343"/>
            <a:ext cx="6141154" cy="42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C1A2EA1-BF2A-519F-C724-0DD049B68EE2}"/>
              </a:ext>
            </a:extLst>
          </p:cNvPr>
          <p:cNvSpPr/>
          <p:nvPr/>
        </p:nvSpPr>
        <p:spPr>
          <a:xfrm rot="16200000">
            <a:off x="3806590" y="4690199"/>
            <a:ext cx="369331" cy="297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80A8D-FF4A-9D0F-C5E2-1C3BEC25ED2F}"/>
              </a:ext>
            </a:extLst>
          </p:cNvPr>
          <p:cNvSpPr txBox="1"/>
          <p:nvPr/>
        </p:nvSpPr>
        <p:spPr>
          <a:xfrm>
            <a:off x="6344497" y="1419612"/>
            <a:ext cx="52719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Together, the Troposphere and Stratosphere contain most (95%) of the air! </a:t>
            </a:r>
          </a:p>
          <a:p>
            <a:endParaRPr lang="en-US" sz="2400" dirty="0"/>
          </a:p>
          <a:p>
            <a:r>
              <a:rPr lang="en-US" sz="2400" dirty="0"/>
              <a:t>However, their thickness spans less than 1% of Earth’s radius (~6000 km) – like the skin of an apple.</a:t>
            </a:r>
          </a:p>
          <a:p>
            <a:endParaRPr lang="en-US" sz="2400" dirty="0"/>
          </a:p>
          <a:p>
            <a:r>
              <a:rPr lang="en-US" sz="2400" dirty="0"/>
              <a:t>For comparison, Seattle is all of 50 km from Tacoma (horizontally).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F11F5-9A9A-24D9-5023-4C319FBE7743}"/>
              </a:ext>
            </a:extLst>
          </p:cNvPr>
          <p:cNvGrpSpPr/>
          <p:nvPr/>
        </p:nvGrpSpPr>
        <p:grpSpPr>
          <a:xfrm>
            <a:off x="3448754" y="5462884"/>
            <a:ext cx="1924193" cy="377282"/>
            <a:chOff x="3448754" y="5462884"/>
            <a:chExt cx="1924193" cy="3772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A2B9FB-AA3E-10E5-C1C8-68BF87A993CA}"/>
                </a:ext>
              </a:extLst>
            </p:cNvPr>
            <p:cNvSpPr txBox="1"/>
            <p:nvPr/>
          </p:nvSpPr>
          <p:spPr>
            <a:xfrm>
              <a:off x="4267481" y="5462884"/>
              <a:ext cx="1105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Fed. Way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AB1706-10CD-C38F-3630-67AF7EECE7D6}"/>
                </a:ext>
              </a:extLst>
            </p:cNvPr>
            <p:cNvSpPr txBox="1"/>
            <p:nvPr/>
          </p:nvSpPr>
          <p:spPr>
            <a:xfrm>
              <a:off x="3448754" y="5470834"/>
              <a:ext cx="902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Tacoma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49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Here’s a depiction with the vertical distances in correct proportion to one another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92677E5-5433-1C4D-B8D9-F95CC23B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6265"/>
            <a:ext cx="6384052" cy="478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1CBF22C-2BB8-DF49-8B5A-0820534A3BBD}"/>
              </a:ext>
            </a:extLst>
          </p:cNvPr>
          <p:cNvSpPr txBox="1"/>
          <p:nvPr/>
        </p:nvSpPr>
        <p:spPr>
          <a:xfrm>
            <a:off x="6122796" y="599301"/>
            <a:ext cx="606920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you go up in a balloon …</a:t>
            </a:r>
          </a:p>
          <a:p>
            <a:endParaRPr lang="en-US" sz="2200" dirty="0"/>
          </a:p>
          <a:p>
            <a:r>
              <a:rPr lang="en-US" sz="2200" dirty="0"/>
              <a:t>You’d notice the pressure going steadily down. For each 10 miles, pressure drops a factor of 10! </a:t>
            </a:r>
          </a:p>
          <a:p>
            <a:endParaRPr lang="en-US" sz="2200" dirty="0"/>
          </a:p>
          <a:p>
            <a:r>
              <a:rPr lang="en-US" sz="2200" dirty="0"/>
              <a:t>You’d also notice the temperature changing weirdly: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at first, temperature goes </a:t>
            </a:r>
            <a:r>
              <a:rPr lang="en-US" sz="2200" b="1" dirty="0"/>
              <a:t>down</a:t>
            </a:r>
            <a:r>
              <a:rPr lang="en-US" sz="2200" dirty="0"/>
              <a:t> (Troposphere)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then it starts to go </a:t>
            </a:r>
            <a:r>
              <a:rPr lang="en-US" sz="2200" b="1" dirty="0"/>
              <a:t>up</a:t>
            </a:r>
            <a:r>
              <a:rPr lang="en-US" sz="2200" dirty="0"/>
              <a:t> (Stratosphere)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then </a:t>
            </a:r>
            <a:r>
              <a:rPr lang="en-US" sz="2200" b="1" dirty="0"/>
              <a:t>down and up again</a:t>
            </a:r>
          </a:p>
          <a:p>
            <a:endParaRPr lang="en-US" sz="2200" dirty="0"/>
          </a:p>
          <a:p>
            <a:r>
              <a:rPr lang="en-US" sz="2200" dirty="0"/>
              <a:t>The </a:t>
            </a:r>
            <a:r>
              <a:rPr lang="en-US" sz="2200" b="1" dirty="0"/>
              <a:t>troposphere</a:t>
            </a:r>
            <a:r>
              <a:rPr lang="en-US" sz="2200" dirty="0"/>
              <a:t> is where most of the </a:t>
            </a:r>
            <a:r>
              <a:rPr lang="en-US" sz="2200" b="1" dirty="0"/>
              <a:t>weather and climate</a:t>
            </a:r>
            <a:r>
              <a:rPr lang="en-US" sz="2200" dirty="0"/>
              <a:t> takes place. </a:t>
            </a:r>
          </a:p>
          <a:p>
            <a:endParaRPr lang="en-US" sz="2200" b="1" dirty="0"/>
          </a:p>
          <a:p>
            <a:r>
              <a:rPr lang="en-US" sz="2200" dirty="0"/>
              <a:t>The thickness of the atmosphere compared is like the skin of an apple.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C31ECA-ABA4-C643-535A-6DB8808763A3}"/>
              </a:ext>
            </a:extLst>
          </p:cNvPr>
          <p:cNvGrpSpPr>
            <a:grpSpLocks noChangeAspect="1"/>
          </p:cNvGrpSpPr>
          <p:nvPr/>
        </p:nvGrpSpPr>
        <p:grpSpPr>
          <a:xfrm>
            <a:off x="10267700" y="5341765"/>
            <a:ext cx="1678618" cy="1265078"/>
            <a:chOff x="6297048" y="2075495"/>
            <a:chExt cx="4656460" cy="3303105"/>
          </a:xfrm>
        </p:grpSpPr>
        <p:pic>
          <p:nvPicPr>
            <p:cNvPr id="3" name="Picture 2" descr="Top 15 Fresh And Beautiful Apple Wallpapers In HD">
              <a:extLst>
                <a:ext uri="{FF2B5EF4-FFF2-40B4-BE49-F238E27FC236}">
                  <a16:creationId xmlns:a16="http://schemas.microsoft.com/office/drawing/2014/main" id="{36E49B2F-1333-3FA9-96A7-589AF184B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048" y="2075495"/>
              <a:ext cx="4656460" cy="3303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B4C26D3-351C-2A3C-76BE-83D4E1955DC2}"/>
                </a:ext>
              </a:extLst>
            </p:cNvPr>
            <p:cNvCxnSpPr>
              <a:cxnSpLocks/>
            </p:cNvCxnSpPr>
            <p:nvPr/>
          </p:nvCxnSpPr>
          <p:spPr>
            <a:xfrm>
              <a:off x="9290957" y="3876818"/>
              <a:ext cx="555172" cy="544711"/>
            </a:xfrm>
            <a:prstGeom prst="straightConnector1">
              <a:avLst/>
            </a:prstGeom>
            <a:ln w="127000">
              <a:solidFill>
                <a:srgbClr val="FF0000">
                  <a:alpha val="53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8FECC9B-0313-8240-0BB4-0333054057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6129" y="4421529"/>
              <a:ext cx="571500" cy="575014"/>
            </a:xfrm>
            <a:prstGeom prst="straightConnector1">
              <a:avLst/>
            </a:prstGeom>
            <a:ln w="127000">
              <a:solidFill>
                <a:srgbClr val="FF0000">
                  <a:alpha val="54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7979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09BDFF0-A570-146C-D6AF-FCFD32AD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8006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Horizontal structure: We’ve seen synoptic systems – some of which are semi-permanent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BEA9D-B900-757B-593F-DA6D45A9B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1" r="3274"/>
          <a:stretch/>
        </p:blipFill>
        <p:spPr>
          <a:xfrm>
            <a:off x="148590" y="1111275"/>
            <a:ext cx="7194240" cy="47126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86426B-81BD-F54B-E700-BE32C06B71AF}"/>
              </a:ext>
            </a:extLst>
          </p:cNvPr>
          <p:cNvSpPr txBox="1"/>
          <p:nvPr/>
        </p:nvSpPr>
        <p:spPr>
          <a:xfrm>
            <a:off x="7452360" y="725488"/>
            <a:ext cx="47396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Famous semipermanent 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Aleutians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Iceland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 the coast of Antarctica</a:t>
            </a:r>
          </a:p>
          <a:p>
            <a:endParaRPr lang="en-US" sz="2400" dirty="0"/>
          </a:p>
          <a:p>
            <a:r>
              <a:rPr lang="en-US" sz="2400" b="1" dirty="0"/>
              <a:t>Famous Semipermanent Highs: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Hawaii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Bermuda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South Atlantic (between South America and Africa)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Indian Ocean (between Australia and Africa)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 the coast of Southern California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 the coast of Central Chile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FF781-7B6B-6D36-D226-F0425201B38F}"/>
              </a:ext>
            </a:extLst>
          </p:cNvPr>
          <p:cNvSpPr txBox="1"/>
          <p:nvPr/>
        </p:nvSpPr>
        <p:spPr>
          <a:xfrm>
            <a:off x="3140393" y="6173133"/>
            <a:ext cx="1580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4"/>
              </a:rPr>
              <a:t>Link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0907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hadley cells">
            <a:extLst>
              <a:ext uri="{FF2B5EF4-FFF2-40B4-BE49-F238E27FC236}">
                <a16:creationId xmlns:a16="http://schemas.microsoft.com/office/drawing/2014/main" id="{0D9EC2BC-8EFE-C049-BB52-1C48111E6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345" y="955008"/>
            <a:ext cx="8672950" cy="556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8478F5-33F5-F64A-AF96-85BB0C67B9EF}"/>
              </a:ext>
            </a:extLst>
          </p:cNvPr>
          <p:cNvSpPr/>
          <p:nvPr/>
        </p:nvSpPr>
        <p:spPr>
          <a:xfrm>
            <a:off x="269104" y="2348338"/>
            <a:ext cx="34913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vertical structure shown here is highly exaggerated</a:t>
            </a:r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5F3AA2C7-7858-124B-A9C7-47CA06F30276}"/>
              </a:ext>
            </a:extLst>
          </p:cNvPr>
          <p:cNvSpPr/>
          <p:nvPr/>
        </p:nvSpPr>
        <p:spPr>
          <a:xfrm rot="16995803">
            <a:off x="8785188" y="3933906"/>
            <a:ext cx="226214" cy="440724"/>
          </a:xfrm>
          <a:prstGeom prst="upDownArrow">
            <a:avLst>
              <a:gd name="adj1" fmla="val 50000"/>
              <a:gd name="adj2" fmla="val 31680"/>
            </a:avLst>
          </a:prstGeom>
          <a:solidFill>
            <a:srgbClr val="FF0000">
              <a:alpha val="6094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9BDFF0-A570-146C-D6AF-FCFD32AD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8006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Horizontal structure: Polar, </a:t>
            </a:r>
            <a:r>
              <a:rPr lang="en-US" sz="2400" b="1" dirty="0" err="1">
                <a:latin typeface="+mn-lt"/>
              </a:rPr>
              <a:t>Ferrel</a:t>
            </a:r>
            <a:r>
              <a:rPr lang="en-US" sz="2400" b="1" dirty="0">
                <a:latin typeface="+mn-lt"/>
              </a:rPr>
              <a:t>, and Hadley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BCBC6F-0A2B-181B-08BB-896CCA5D93EF}"/>
              </a:ext>
            </a:extLst>
          </p:cNvPr>
          <p:cNvGrpSpPr>
            <a:grpSpLocks noChangeAspect="1"/>
          </p:cNvGrpSpPr>
          <p:nvPr/>
        </p:nvGrpSpPr>
        <p:grpSpPr>
          <a:xfrm>
            <a:off x="529340" y="4964575"/>
            <a:ext cx="1678618" cy="1265078"/>
            <a:chOff x="6297048" y="2075495"/>
            <a:chExt cx="4656460" cy="3303105"/>
          </a:xfrm>
        </p:grpSpPr>
        <p:pic>
          <p:nvPicPr>
            <p:cNvPr id="3" name="Picture 2" descr="Top 15 Fresh And Beautiful Apple Wallpapers In HD">
              <a:extLst>
                <a:ext uri="{FF2B5EF4-FFF2-40B4-BE49-F238E27FC236}">
                  <a16:creationId xmlns:a16="http://schemas.microsoft.com/office/drawing/2014/main" id="{721D899F-DCE9-27E6-3DD6-73D8C6F2A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048" y="2075495"/>
              <a:ext cx="4656460" cy="3303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CAB578-01D4-1B34-F2B8-AC7FEF0067AA}"/>
                </a:ext>
              </a:extLst>
            </p:cNvPr>
            <p:cNvCxnSpPr>
              <a:cxnSpLocks/>
            </p:cNvCxnSpPr>
            <p:nvPr/>
          </p:nvCxnSpPr>
          <p:spPr>
            <a:xfrm>
              <a:off x="9290957" y="3876818"/>
              <a:ext cx="555172" cy="544711"/>
            </a:xfrm>
            <a:prstGeom prst="straightConnector1">
              <a:avLst/>
            </a:prstGeom>
            <a:ln w="127000">
              <a:solidFill>
                <a:srgbClr val="FF0000">
                  <a:alpha val="53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7F2E67-52B0-4890-208F-6C6126B4A2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6129" y="4421529"/>
              <a:ext cx="571500" cy="575014"/>
            </a:xfrm>
            <a:prstGeom prst="straightConnector1">
              <a:avLst/>
            </a:prstGeom>
            <a:ln w="127000">
              <a:solidFill>
                <a:srgbClr val="FF0000">
                  <a:alpha val="54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59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566</Words>
  <Application>Microsoft Macintosh PowerPoint</Application>
  <PresentationFormat>Widescreen</PresentationFormat>
  <Paragraphs>78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Horizontal structure: We’ve seen synoptic systems – some of which are semi-permanent</vt:lpstr>
      <vt:lpstr>Horizontal structure: Polar, Ferrel, and Hadley cells</vt:lpstr>
      <vt:lpstr>Horizontal structure: Polar, Ferrel, and Hadley cells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qualitative picture: Earth’s surface temperature is a function of energy flows</dc:title>
  <dc:creator>Steven</dc:creator>
  <cp:lastModifiedBy>Steven</cp:lastModifiedBy>
  <cp:revision>91</cp:revision>
  <cp:lastPrinted>2020-02-04T19:15:02Z</cp:lastPrinted>
  <dcterms:created xsi:type="dcterms:W3CDTF">2020-01-23T15:38:57Z</dcterms:created>
  <dcterms:modified xsi:type="dcterms:W3CDTF">2023-09-18T19:57:52Z</dcterms:modified>
</cp:coreProperties>
</file>